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5" r:id="rId9"/>
  </p:sldIdLst>
  <p:sldSz cx="14630400" cy="8229600"/>
  <p:notesSz cx="8229600" cy="14630400"/>
  <p:embeddedFontLst>
    <p:embeddedFont>
      <p:font typeface="Roboto" panose="02000000000000000000" pitchFamily="2" charset="0"/>
      <p:regular r:id="rId11"/>
    </p:embeddedFont>
    <p:embeddedFont>
      <p:font typeface="Roboto Slab" pitchFamily="2" charset="0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88360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944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2729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1458" y="2138720"/>
            <a:ext cx="4868942" cy="3952042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98553" y="652857"/>
            <a:ext cx="9154176" cy="4075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Real-Time Anomaly Detection In Financial Transaction Using AI</a:t>
            </a:r>
            <a:endParaRPr lang="en-US" sz="6700" dirty="0"/>
          </a:p>
        </p:txBody>
      </p:sp>
      <p:sp>
        <p:nvSpPr>
          <p:cNvPr id="5" name="Text 1"/>
          <p:cNvSpPr/>
          <p:nvPr/>
        </p:nvSpPr>
        <p:spPr>
          <a:xfrm>
            <a:off x="864037" y="5143359"/>
            <a:ext cx="7846826" cy="1504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000" dirty="0"/>
              <a:t>Real-Time Anomaly Detection in Financial Transactions using AI provides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000" dirty="0"/>
              <a:t>immediate fraud detection by analyzing large-scale transaction data and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000" dirty="0"/>
              <a:t>identifying suspicious patterns.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977217" y="463099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0905" y="633055"/>
            <a:ext cx="7534989" cy="1436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Challenges of Real-Time Anomaly Detection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6290905" y="2672596"/>
            <a:ext cx="517088" cy="517088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6478310" y="2758678"/>
            <a:ext cx="14216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7037784" y="2672596"/>
            <a:ext cx="3199924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Volume and Speed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7037784" y="3169563"/>
            <a:ext cx="6788110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Handling vast quantities of data in real-time.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6290905" y="4025622"/>
            <a:ext cx="517088" cy="517088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9" name="Text 6"/>
          <p:cNvSpPr/>
          <p:nvPr/>
        </p:nvSpPr>
        <p:spPr>
          <a:xfrm>
            <a:off x="6454259" y="4111704"/>
            <a:ext cx="19038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7037784" y="4025622"/>
            <a:ext cx="2873216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Anomaly Rarity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7037784" y="4522589"/>
            <a:ext cx="6788110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Rare occurrences make detection difficult.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6290905" y="5378648"/>
            <a:ext cx="517088" cy="517088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13" name="Text 10"/>
          <p:cNvSpPr/>
          <p:nvPr/>
        </p:nvSpPr>
        <p:spPr>
          <a:xfrm>
            <a:off x="6456283" y="5464731"/>
            <a:ext cx="18621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7037784" y="5378648"/>
            <a:ext cx="4017645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False Positives and Negatives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7037784" y="5875615"/>
            <a:ext cx="6788110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Balancing accuracy with minimal impact.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6290905" y="6731675"/>
            <a:ext cx="517088" cy="517088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17" name="Text 14"/>
          <p:cNvSpPr/>
          <p:nvPr/>
        </p:nvSpPr>
        <p:spPr>
          <a:xfrm>
            <a:off x="6449497" y="6817757"/>
            <a:ext cx="199787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7037784" y="6731675"/>
            <a:ext cx="3177302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Scalability and Latency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7037784" y="7228642"/>
            <a:ext cx="6788110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Efficiently processing data in a timely manner.</a:t>
            </a:r>
            <a:endParaRPr lang="en-US" sz="180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0986FB8-2A09-D89B-EE7F-5490F5601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08893" y="7720331"/>
            <a:ext cx="2621507" cy="5182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12300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Proposed Approach: AI-Powered Anomaly Detection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437245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System Architecture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5005030"/>
            <a:ext cx="3898821" cy="1443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Collection, feature extraction, model building.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ingestion on Apache Kafka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437245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Key Techniques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5005030"/>
            <a:ext cx="399990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Random </a:t>
            </a:r>
            <a:r>
              <a:rPr lang="en-US" sz="1900" dirty="0" err="1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Forest,Isolation</a:t>
            </a: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Forest,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ANN.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4372451"/>
            <a:ext cx="3694748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Streaming Data Handling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5005030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Efficient processing of continuous data streams.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And Prediction on real time streaming data.</a:t>
            </a:r>
            <a:endParaRPr lang="en-US" sz="19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485350-7BE5-87F2-E613-060D03C9E77C}"/>
              </a:ext>
            </a:extLst>
          </p:cNvPr>
          <p:cNvSpPr/>
          <p:nvPr/>
        </p:nvSpPr>
        <p:spPr>
          <a:xfrm>
            <a:off x="12019547" y="7724274"/>
            <a:ext cx="2610853" cy="5053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77478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Sources for Anomaly Detection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85800" y="2690813"/>
            <a:ext cx="7222331" cy="1422559"/>
          </a:xfrm>
          <a:prstGeom prst="roundRect">
            <a:avLst>
              <a:gd name="adj" fmla="val 2603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110853" y="2937629"/>
            <a:ext cx="30893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Network Traffic Logs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10853" y="3471505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Monitoring network activity for unusual patterns.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85800" y="4607003"/>
            <a:ext cx="8007263" cy="2672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2. </a:t>
            </a:r>
            <a:r>
              <a:rPr lang="en-US" sz="2400" dirty="0" err="1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Paysim</a:t>
            </a:r>
            <a:r>
              <a:rPr lang="en-US" sz="24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Dataset:</a:t>
            </a:r>
          </a:p>
          <a:p>
            <a:pPr marL="0" indent="0">
              <a:lnSpc>
                <a:spcPts val="3000"/>
              </a:lnSpc>
              <a:buNone/>
            </a:pPr>
            <a:endParaRPr lang="en-US" sz="2400" dirty="0">
              <a:solidFill>
                <a:srgbClr val="15213F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en-IN" sz="2400" dirty="0"/>
              <a:t>The </a:t>
            </a:r>
            <a:r>
              <a:rPr lang="en-IN" sz="2400" dirty="0" err="1"/>
              <a:t>PaySim</a:t>
            </a:r>
            <a:r>
              <a:rPr lang="en-IN" sz="2400" dirty="0"/>
              <a:t> dataset simulates financial transactions based on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IN" sz="2400" dirty="0"/>
              <a:t>real-world mobile money services, providing a large, Anonymized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IN" sz="2400" dirty="0"/>
              <a:t>dataset for detecting fraudulent </a:t>
            </a:r>
            <a:r>
              <a:rPr lang="en-IN" sz="2400" dirty="0" err="1"/>
              <a:t>behavior,featuring</a:t>
            </a:r>
            <a:r>
              <a:rPr lang="en-IN" sz="2400" dirty="0"/>
              <a:t> various 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IN" sz="2400" dirty="0"/>
              <a:t>transaction types, amounts, and timestamps for training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IN" sz="2400" dirty="0"/>
              <a:t>machine learning models.</a:t>
            </a:r>
            <a:endParaRPr lang="en-US" sz="2400" dirty="0">
              <a:solidFill>
                <a:srgbClr val="15213F"/>
              </a:solidFill>
              <a:latin typeface="Roboto Slab" pitchFamily="34" charset="0"/>
              <a:ea typeface="Roboto Slab" pitchFamily="34" charset="-122"/>
              <a:cs typeface="Roboto Slab" pitchFamily="34" charset="-12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110853" y="5140881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45005" y="2738294"/>
            <a:ext cx="6882929" cy="1422559"/>
          </a:xfrm>
          <a:prstGeom prst="roundRect">
            <a:avLst>
              <a:gd name="adj" fmla="val 2603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690717" y="2832473"/>
            <a:ext cx="3998714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1. Financial Transaction Logs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985837" y="3489440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Detecting fraudulent or suspicious financial activity.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3"/>
          <p:cNvSpPr/>
          <p:nvPr/>
        </p:nvSpPr>
        <p:spPr>
          <a:xfrm>
            <a:off x="7897058" y="3948946"/>
            <a:ext cx="386691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7897058" y="6398657"/>
            <a:ext cx="588966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600" dirty="0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1E2BF494-35A4-8DAB-20AA-9376A2ECAE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71599" y="748213"/>
            <a:ext cx="12043612" cy="635041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8B38AE2-4B65-F4F1-C17C-8F756DCF79E2}"/>
              </a:ext>
            </a:extLst>
          </p:cNvPr>
          <p:cNvSpPr/>
          <p:nvPr/>
        </p:nvSpPr>
        <p:spPr>
          <a:xfrm>
            <a:off x="12019547" y="7724274"/>
            <a:ext cx="2610853" cy="5053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1499" y="692348"/>
            <a:ext cx="7958614" cy="501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Evaluation Metrics for Anomaly Detection</a:t>
            </a:r>
            <a:endParaRPr lang="en-US" sz="3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99" y="1434346"/>
            <a:ext cx="401003" cy="40100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61499" y="1995726"/>
            <a:ext cx="200537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Precision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561499" y="2342555"/>
            <a:ext cx="8021003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Percentage of correct anomaly predictions.</a:t>
            </a:r>
            <a:endParaRPr lang="en-US" sz="12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499" y="3080385"/>
            <a:ext cx="401003" cy="40100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61499" y="3641765"/>
            <a:ext cx="200537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Recall</a:t>
            </a:r>
            <a:endParaRPr lang="en-US" sz="1550" dirty="0"/>
          </a:p>
        </p:txBody>
      </p:sp>
      <p:sp>
        <p:nvSpPr>
          <p:cNvPr id="9" name="Text 4"/>
          <p:cNvSpPr/>
          <p:nvPr/>
        </p:nvSpPr>
        <p:spPr>
          <a:xfrm>
            <a:off x="561499" y="3988594"/>
            <a:ext cx="8021003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Percentage of actual anomalies identified.</a:t>
            </a:r>
            <a:endParaRPr lang="en-US" sz="12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499" y="4726424"/>
            <a:ext cx="401003" cy="40100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61499" y="5303817"/>
            <a:ext cx="200537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Roc AUC Score</a:t>
            </a:r>
            <a:endParaRPr lang="en-US" sz="1550" dirty="0"/>
          </a:p>
        </p:txBody>
      </p:sp>
      <p:sp>
        <p:nvSpPr>
          <p:cNvPr id="12" name="Text 6"/>
          <p:cNvSpPr/>
          <p:nvPr/>
        </p:nvSpPr>
        <p:spPr>
          <a:xfrm>
            <a:off x="561499" y="5634633"/>
            <a:ext cx="8021003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/>
              <a:t>It is based on ROC curve which plots the True Positive Rate against False Positive Rate</a:t>
            </a: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498" y="6394251"/>
            <a:ext cx="401003" cy="40100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561499" y="6933843"/>
            <a:ext cx="200537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/>
              <a:t>Accuracy</a:t>
            </a:r>
          </a:p>
          <a:p>
            <a:pPr marL="0" indent="0" algn="l">
              <a:lnSpc>
                <a:spcPts val="1950"/>
              </a:lnSpc>
              <a:buNone/>
            </a:pPr>
            <a:endParaRPr lang="en-US" sz="1550" dirty="0"/>
          </a:p>
          <a:p>
            <a:pPr marL="0" indent="0" algn="l">
              <a:lnSpc>
                <a:spcPts val="1950"/>
              </a:lnSpc>
              <a:buNone/>
            </a:pPr>
            <a:r>
              <a:rPr lang="en-US" sz="1550" dirty="0"/>
              <a:t>How well our model Performing</a:t>
            </a:r>
          </a:p>
          <a:p>
            <a:pPr marL="0" indent="0" algn="l">
              <a:lnSpc>
                <a:spcPts val="195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592" y="577810"/>
            <a:ext cx="7678817" cy="1308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Implementation and Deployment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1035129" y="2199799"/>
            <a:ext cx="22860" cy="5451872"/>
          </a:xfrm>
          <a:prstGeom prst="roundRect">
            <a:avLst>
              <a:gd name="adj" fmla="val 137359"/>
            </a:avLst>
          </a:prstGeom>
          <a:solidFill>
            <a:srgbClr val="CFD2D8"/>
          </a:solidFill>
          <a:ln/>
        </p:spPr>
      </p:sp>
      <p:sp>
        <p:nvSpPr>
          <p:cNvPr id="5" name="Shape 2"/>
          <p:cNvSpPr/>
          <p:nvPr/>
        </p:nvSpPr>
        <p:spPr>
          <a:xfrm>
            <a:off x="1259145" y="2659142"/>
            <a:ext cx="732592" cy="22860"/>
          </a:xfrm>
          <a:prstGeom prst="roundRect">
            <a:avLst>
              <a:gd name="adj" fmla="val 137359"/>
            </a:avLst>
          </a:prstGeom>
          <a:solidFill>
            <a:srgbClr val="CFD2D8"/>
          </a:solidFill>
          <a:ln/>
        </p:spPr>
      </p:sp>
      <p:sp>
        <p:nvSpPr>
          <p:cNvPr id="6" name="Shape 3"/>
          <p:cNvSpPr/>
          <p:nvPr/>
        </p:nvSpPr>
        <p:spPr>
          <a:xfrm>
            <a:off x="811113" y="2435185"/>
            <a:ext cx="470892" cy="470892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7" name="Text 4"/>
          <p:cNvSpPr/>
          <p:nvPr/>
        </p:nvSpPr>
        <p:spPr>
          <a:xfrm>
            <a:off x="981849" y="2513648"/>
            <a:ext cx="129421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197894" y="2409111"/>
            <a:ext cx="2616637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Deployment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197894" y="2861667"/>
            <a:ext cx="621351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Cloud-based or edge deployment.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59145" y="4074438"/>
            <a:ext cx="732592" cy="22860"/>
          </a:xfrm>
          <a:prstGeom prst="roundRect">
            <a:avLst>
              <a:gd name="adj" fmla="val 137359"/>
            </a:avLst>
          </a:prstGeom>
          <a:solidFill>
            <a:srgbClr val="CFD2D8"/>
          </a:solidFill>
          <a:ln/>
        </p:spPr>
      </p:sp>
      <p:sp>
        <p:nvSpPr>
          <p:cNvPr id="11" name="Shape 8"/>
          <p:cNvSpPr/>
          <p:nvPr/>
        </p:nvSpPr>
        <p:spPr>
          <a:xfrm>
            <a:off x="811113" y="3850481"/>
            <a:ext cx="470892" cy="470892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12" name="Text 9"/>
          <p:cNvSpPr/>
          <p:nvPr/>
        </p:nvSpPr>
        <p:spPr>
          <a:xfrm>
            <a:off x="959822" y="3928943"/>
            <a:ext cx="173355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197894" y="3824407"/>
            <a:ext cx="2616637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Real-Time API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197894" y="4276963"/>
            <a:ext cx="621351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Providing continuous anomaly detection services.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59145" y="5489734"/>
            <a:ext cx="732592" cy="22860"/>
          </a:xfrm>
          <a:prstGeom prst="roundRect">
            <a:avLst>
              <a:gd name="adj" fmla="val 137359"/>
            </a:avLst>
          </a:prstGeom>
          <a:solidFill>
            <a:srgbClr val="CFD2D8"/>
          </a:solidFill>
          <a:ln/>
        </p:spPr>
      </p:sp>
      <p:sp>
        <p:nvSpPr>
          <p:cNvPr id="16" name="Shape 13"/>
          <p:cNvSpPr/>
          <p:nvPr/>
        </p:nvSpPr>
        <p:spPr>
          <a:xfrm>
            <a:off x="811113" y="5265777"/>
            <a:ext cx="470892" cy="470892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17" name="Text 14"/>
          <p:cNvSpPr/>
          <p:nvPr/>
        </p:nvSpPr>
        <p:spPr>
          <a:xfrm>
            <a:off x="961727" y="5344239"/>
            <a:ext cx="169545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197894" y="5239703"/>
            <a:ext cx="2616637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System Integration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197894" y="5692259"/>
            <a:ext cx="621351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Connecting to existing systems and workflows.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59145" y="6905030"/>
            <a:ext cx="732592" cy="22860"/>
          </a:xfrm>
          <a:prstGeom prst="roundRect">
            <a:avLst>
              <a:gd name="adj" fmla="val 137359"/>
            </a:avLst>
          </a:prstGeom>
          <a:solidFill>
            <a:srgbClr val="CFD2D8"/>
          </a:solidFill>
          <a:ln/>
        </p:spPr>
      </p:sp>
      <p:sp>
        <p:nvSpPr>
          <p:cNvPr id="21" name="Shape 18"/>
          <p:cNvSpPr/>
          <p:nvPr/>
        </p:nvSpPr>
        <p:spPr>
          <a:xfrm>
            <a:off x="811113" y="6681073"/>
            <a:ext cx="470892" cy="470892"/>
          </a:xfrm>
          <a:prstGeom prst="roundRect">
            <a:avLst>
              <a:gd name="adj" fmla="val 6668"/>
            </a:avLst>
          </a:prstGeom>
          <a:solidFill>
            <a:srgbClr val="E9ECF2"/>
          </a:solidFill>
          <a:ln/>
        </p:spPr>
      </p:sp>
      <p:sp>
        <p:nvSpPr>
          <p:cNvPr id="22" name="Text 19"/>
          <p:cNvSpPr/>
          <p:nvPr/>
        </p:nvSpPr>
        <p:spPr>
          <a:xfrm>
            <a:off x="955536" y="6759535"/>
            <a:ext cx="181928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197894" y="6654998"/>
            <a:ext cx="3006328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Monitoring and Updates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197894" y="7107555"/>
            <a:ext cx="6213515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Continuously evaluating and improving the model.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32592" y="770021"/>
            <a:ext cx="13007471" cy="6978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60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Conclusion:</a:t>
            </a:r>
          </a:p>
          <a:p>
            <a:pPr marL="0" indent="0">
              <a:lnSpc>
                <a:spcPts val="5150"/>
              </a:lnSpc>
              <a:buNone/>
            </a:pPr>
            <a:endParaRPr lang="en-US" sz="2800" dirty="0"/>
          </a:p>
          <a:p>
            <a:pPr marL="0" indent="0">
              <a:lnSpc>
                <a:spcPts val="5150"/>
              </a:lnSpc>
              <a:buNone/>
            </a:pPr>
            <a:r>
              <a:rPr lang="en-US" sz="2800" dirty="0"/>
              <a:t>Real-time anomaly detection using AI revolutionizes financial security by enabling rapid identification of fraudulent activities. By continuously analyzing transaction data, this approach helps reduce risks, improve decision-making, and protect assets, offering a scalable and efficient solution for combating financial fraud.</a:t>
            </a:r>
          </a:p>
        </p:txBody>
      </p:sp>
      <p:sp>
        <p:nvSpPr>
          <p:cNvPr id="17" name="Text 14"/>
          <p:cNvSpPr/>
          <p:nvPr/>
        </p:nvSpPr>
        <p:spPr>
          <a:xfrm>
            <a:off x="961727" y="5344239"/>
            <a:ext cx="169545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endParaRPr lang="en-US" sz="245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6E74E21-0862-B5FE-FDB8-D2EDC458509F}"/>
              </a:ext>
            </a:extLst>
          </p:cNvPr>
          <p:cNvSpPr/>
          <p:nvPr/>
        </p:nvSpPr>
        <p:spPr>
          <a:xfrm>
            <a:off x="12019547" y="7724274"/>
            <a:ext cx="2610853" cy="5053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5363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341</Words>
  <Application>Microsoft Office PowerPoint</Application>
  <PresentationFormat>Custom</PresentationFormat>
  <Paragraphs>73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Roboto</vt:lpstr>
      <vt:lpstr>Arial</vt:lpstr>
      <vt:lpstr>Roboto Slab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Pankaj Kumar</cp:lastModifiedBy>
  <cp:revision>5</cp:revision>
  <dcterms:created xsi:type="dcterms:W3CDTF">2024-09-18T16:03:33Z</dcterms:created>
  <dcterms:modified xsi:type="dcterms:W3CDTF">2024-09-19T05:21:40Z</dcterms:modified>
</cp:coreProperties>
</file>